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5" r:id="rId4"/>
    <p:sldId id="258" r:id="rId5"/>
    <p:sldId id="259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Franklin Gothic" panose="020B0604020202020204" charset="0"/>
      <p:bold r:id="rId12"/>
    </p:embeddedFont>
    <p:embeddedFont>
      <p:font typeface="Libre Franklin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032"/>
    <a:srgbClr val="7CA655"/>
    <a:srgbClr val="F7AC61"/>
    <a:srgbClr val="4495A2"/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gif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407686" y="1575621"/>
            <a:ext cx="6461759" cy="50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400" b="1" u="sng" dirty="0">
                <a:solidFill>
                  <a:srgbClr val="F2803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Ministry of housing and Urban affairs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2400" b="1" u="sng" dirty="0">
              <a:solidFill>
                <a:srgbClr val="F2803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PS Code: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SIH1516</a:t>
            </a:r>
            <a:endParaRPr lang="en-US" sz="170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sz="1700" b="0" i="0" dirty="0">
                <a:solidFill>
                  <a:srgbClr val="7CA655"/>
                </a:solidFill>
                <a:effectLst/>
                <a:latin typeface="Franklin Gothic" panose="020B0604020202020204" charset="0"/>
              </a:rPr>
              <a:t>AI-POWERED MULTI-DEPARTMENT CITIZEN GRIEVANCE LODGING AND TRACKING SYSTEM FOR SEAMLESS EXPERIENCE</a:t>
            </a:r>
            <a:endParaRPr lang="en-US" sz="1700" dirty="0">
              <a:solidFill>
                <a:srgbClr val="7CA655"/>
              </a:solidFill>
              <a:latin typeface="Franklin Gothic" panose="020B0604020202020204" charset="0"/>
              <a:ea typeface="Franklin Gothic"/>
              <a:cs typeface="Franklin Gothic"/>
              <a:sym typeface="Franklin Gothic"/>
            </a:endParaRPr>
          </a:p>
          <a:p>
            <a:pPr marL="0" indent="0"/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Name: 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NAYAK</a:t>
            </a:r>
            <a:endParaRPr lang="en-US" sz="1700" dirty="0">
              <a:solidFill>
                <a:srgbClr val="7CA655"/>
              </a:solidFill>
              <a:ea typeface="Franklin Gothic"/>
              <a:cs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Leader Name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AADARSH SONI</a:t>
            </a:r>
            <a:endParaRPr sz="1700" dirty="0">
              <a:solidFill>
                <a:srgbClr val="7CA65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C-25195</a:t>
            </a:r>
            <a:endParaRPr sz="1700" dirty="0">
              <a:solidFill>
                <a:srgbClr val="7CA65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TECHNO INDIA NJR COLLEGE OF TECHNOLOGY</a:t>
            </a:r>
            <a:endParaRPr sz="1700" dirty="0">
              <a:solidFill>
                <a:srgbClr val="7CA65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sz="170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SMART AUTOMATION</a:t>
            </a:r>
            <a:endParaRPr sz="1700" dirty="0">
              <a:solidFill>
                <a:srgbClr val="7CA655"/>
              </a:solidFill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06486"/>
            <a:ext cx="3276229" cy="163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314A5-3EC5-7302-C999-22879E0E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48" y="2467561"/>
            <a:ext cx="2851762" cy="2851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169284" y="31817"/>
            <a:ext cx="6024054" cy="60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3200" dirty="0"/>
              <a:t>Idea/Approach Details</a:t>
            </a:r>
            <a:endParaRPr sz="3200"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21720" y="704303"/>
            <a:ext cx="6571949" cy="6082945"/>
          </a:xfrm>
          <a:prstGeom prst="rect">
            <a:avLst/>
          </a:prstGeom>
          <a:ln w="28575"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Our solution is a comprehensive mobile application that streamlines the  complaint reporting and tracking process. </a:t>
            </a: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    Here's how it works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Intuitive NLP Interface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The app offers an intuitive Natural Language Processing (NLP) interface for easy complaint submission.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Complaint Form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Users describe grievances via a simplified NLP-enabled digital form.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AI-Driven Department Identification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An AI-powered Natural Language Understanding (NLU) chatbot analyzes descriptions and identifies the relevant department.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Effortless Multilingual Submission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Users can effortlessly submit complaints by dictating them in their local language, which is processed using Natural Language Processing (NLP) and Natural Language Understanding (NLU) technologies.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Seamless Submission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Complaints are seamlessly submitted to the identified department using NLP and NLU.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Unique Complaint ID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After submission, users receive a unique Complaint ID for tracking.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Real-Time Tracking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: Users monitor complaint status with real-time updates and notifications.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22" name="Google Shape;222;p2"/>
          <p:cNvSpPr txBox="1"/>
          <p:nvPr/>
        </p:nvSpPr>
        <p:spPr>
          <a:xfrm>
            <a:off x="6783776" y="29763"/>
            <a:ext cx="5238939" cy="6669166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4495A2"/>
                </a:solidFill>
              </a:rPr>
              <a:t>TECHNOLOGY STACK:</a:t>
            </a: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>
              <a:buClr>
                <a:schemeClr val="lt2"/>
              </a:buClr>
              <a:buSzPts val="1800"/>
            </a:pPr>
            <a:endParaRPr lang="en-US" sz="1600" b="1" dirty="0">
              <a:solidFill>
                <a:srgbClr val="4495A2"/>
              </a:solidFill>
            </a:endParaRPr>
          </a:p>
          <a:p>
            <a:pPr>
              <a:buClr>
                <a:schemeClr val="lt2"/>
              </a:buClr>
              <a:buSzPts val="1800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4495A2"/>
                </a:solidFill>
              </a:rPr>
              <a:t>FUTURE ASPECTS:</a:t>
            </a:r>
          </a:p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endParaRPr lang="en-US" sz="1600" b="1" dirty="0">
              <a:solidFill>
                <a:srgbClr val="4495A2"/>
              </a:solidFill>
            </a:endParaRPr>
          </a:p>
          <a:p>
            <a:pPr lvl="2"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Appeal Mechanism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In the future, users dissatisfied with grievance resolution will have the </a:t>
            </a:r>
            <a:r>
              <a:rPr lang="en-US" sz="15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option to appeal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their complaints, ensuring a fair and transparent process.</a:t>
            </a:r>
          </a:p>
          <a:p>
            <a:pPr lvl="2"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Mobile Application Expansion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The web-app will evolve into a mobile application, offering enhanced convenience and </a:t>
            </a:r>
            <a:r>
              <a:rPr lang="en-US" sz="15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accessibility for users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on the go.</a:t>
            </a:r>
          </a:p>
          <a:p>
            <a:pPr lvl="2"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AI-Bot for Departments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We will introduce AI-powered assistance for government departments, further </a:t>
            </a:r>
            <a:r>
              <a:rPr lang="en-US" sz="15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streamlining grievance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 handling and response times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lvl="2"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Central-Level Integration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The project will be upgraded for use at the </a:t>
            </a:r>
            <a:r>
              <a:rPr lang="en-US" sz="15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central level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, facilitating broader implementation and more extensive service coverage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lvl="2" algn="just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Multi-Platform Submission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We will support grievance </a:t>
            </a:r>
            <a:r>
              <a:rPr lang="en-US" sz="15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submission through various platforms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Söhne"/>
              </a:rPr>
              <a:t>, including emails and phone calls, to accommodate diverse user preferences and needs.</a:t>
            </a:r>
          </a:p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Wingdings" panose="05000000000000000000" pitchFamily="2" charset="2"/>
              <a:buChar char="q"/>
            </a:pPr>
            <a:endParaRPr lang="en-US" sz="1600" b="1" dirty="0"/>
          </a:p>
          <a:p>
            <a:pPr>
              <a:buClr>
                <a:schemeClr val="lt2"/>
              </a:buClr>
              <a:buSzPts val="1800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buClr>
                <a:schemeClr val="lt2"/>
              </a:buClr>
              <a:buSzPts val="1800"/>
            </a:pPr>
            <a:endParaRPr dirty="0"/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Picture 10" descr="Express JS Development Services - BairesDev">
            <a:extLst>
              <a:ext uri="{FF2B5EF4-FFF2-40B4-BE49-F238E27FC236}">
                <a16:creationId xmlns:a16="http://schemas.microsoft.com/office/drawing/2014/main" id="{CDD95B10-93BA-13C5-76BD-73F80926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18" y="558951"/>
            <a:ext cx="1490778" cy="708731"/>
          </a:xfrm>
          <a:prstGeom prst="rect">
            <a:avLst/>
          </a:prstGeom>
        </p:spPr>
      </p:pic>
      <p:pic>
        <p:nvPicPr>
          <p:cNvPr id="12" name="Picture 11" descr="Google Dialogflow - VESOLV">
            <a:extLst>
              <a:ext uri="{FF2B5EF4-FFF2-40B4-BE49-F238E27FC236}">
                <a16:creationId xmlns:a16="http://schemas.microsoft.com/office/drawing/2014/main" id="{94E42258-3F66-7990-8685-C08CE3C69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00" r="22000" b="13754"/>
          <a:stretch/>
        </p:blipFill>
        <p:spPr>
          <a:xfrm>
            <a:off x="8800267" y="434181"/>
            <a:ext cx="914040" cy="833501"/>
          </a:xfrm>
          <a:prstGeom prst="rect">
            <a:avLst/>
          </a:prstGeom>
        </p:spPr>
      </p:pic>
      <p:pic>
        <p:nvPicPr>
          <p:cNvPr id="13" name="Picture 12" descr="Logo Mysql PNG Images, Free Download - Free Transparent PNG Logos">
            <a:extLst>
              <a:ext uri="{FF2B5EF4-FFF2-40B4-BE49-F238E27FC236}">
                <a16:creationId xmlns:a16="http://schemas.microsoft.com/office/drawing/2014/main" id="{D358EDA9-6A67-E7A8-CC2A-F922F68A2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96" y="502802"/>
            <a:ext cx="756704" cy="662235"/>
          </a:xfrm>
          <a:prstGeom prst="rect">
            <a:avLst/>
          </a:prstGeom>
        </p:spPr>
      </p:pic>
      <p:pic>
        <p:nvPicPr>
          <p:cNvPr id="14" name="Picture 13" descr="Css Logo Images – Browse 3,261 Stock Photos, Vectors, and Video | Adobe  Stock">
            <a:extLst>
              <a:ext uri="{FF2B5EF4-FFF2-40B4-BE49-F238E27FC236}">
                <a16:creationId xmlns:a16="http://schemas.microsoft.com/office/drawing/2014/main" id="{604E0A36-CA74-9BBD-8ECF-A29C8FDD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267" y="1267682"/>
            <a:ext cx="2390288" cy="10004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CBC8E5-1AA9-A098-7ECC-ABA6F70FE489}"/>
              </a:ext>
            </a:extLst>
          </p:cNvPr>
          <p:cNvCxnSpPr>
            <a:cxnSpLocks/>
          </p:cNvCxnSpPr>
          <p:nvPr/>
        </p:nvCxnSpPr>
        <p:spPr>
          <a:xfrm flipH="1">
            <a:off x="6658054" y="29763"/>
            <a:ext cx="10390" cy="6828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4C39-A0F6-B9A4-BAEB-20B766EC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12" y="-146394"/>
            <a:ext cx="4941477" cy="610863"/>
          </a:xfrm>
        </p:spPr>
        <p:txBody>
          <a:bodyPr>
            <a:normAutofit/>
          </a:bodyPr>
          <a:lstStyle/>
          <a:p>
            <a:r>
              <a:rPr lang="en-IN" sz="2400" u="sng" dirty="0">
                <a:solidFill>
                  <a:srgbClr val="F28032"/>
                </a:solidFill>
                <a:latin typeface="+mj-lt"/>
              </a:rPr>
              <a:t>Web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23FA0-7FB3-6065-21AA-E6E3465560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5301" y="1113436"/>
            <a:ext cx="3292510" cy="503534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2E0E2-9031-D45E-3528-4248E6E8F95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8203625" y="1113436"/>
            <a:ext cx="3292509" cy="503534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8B78A-E57A-E7B8-56EE-930FEB6D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2" y="791547"/>
            <a:ext cx="3972250" cy="2381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93EE5-0A5F-3C94-9ACB-9DBFBFBF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788" y="709220"/>
            <a:ext cx="3972250" cy="2381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E013D-9ED6-3177-6707-DDA23699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61" y="2279162"/>
            <a:ext cx="3919913" cy="2381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529B0-36DE-0111-3D07-A8670BAC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8" y="3470163"/>
            <a:ext cx="3996730" cy="2381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2B126-0134-DAD8-AC35-95C925E22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625" y="3470162"/>
            <a:ext cx="3972250" cy="2381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53B2485-00A5-FBC3-C093-9E06174C5B4D}"/>
              </a:ext>
            </a:extLst>
          </p:cNvPr>
          <p:cNvSpPr/>
          <p:nvPr/>
        </p:nvSpPr>
        <p:spPr>
          <a:xfrm>
            <a:off x="4133842" y="1870038"/>
            <a:ext cx="3849760" cy="151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913D4-9053-06D9-6C09-092952BBD246}"/>
              </a:ext>
            </a:extLst>
          </p:cNvPr>
          <p:cNvSpPr txBox="1"/>
          <p:nvPr/>
        </p:nvSpPr>
        <p:spPr>
          <a:xfrm flipH="1">
            <a:off x="9476046" y="239839"/>
            <a:ext cx="2124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Department  Portal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DD6CF-C3B5-F957-6758-FD06BA705DFF}"/>
              </a:ext>
            </a:extLst>
          </p:cNvPr>
          <p:cNvSpPr txBox="1"/>
          <p:nvPr/>
        </p:nvSpPr>
        <p:spPr>
          <a:xfrm flipH="1">
            <a:off x="1158700" y="268438"/>
            <a:ext cx="2124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User’s  Portal</a:t>
            </a:r>
          </a:p>
        </p:txBody>
      </p:sp>
    </p:spTree>
    <p:extLst>
      <p:ext uri="{BB962C8B-B14F-4D97-AF65-F5344CB8AC3E}">
        <p14:creationId xmlns:p14="http://schemas.microsoft.com/office/powerpoint/2010/main" val="293214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481444" y="-10006"/>
            <a:ext cx="5780809" cy="53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IN" sz="2400" dirty="0">
                <a:solidFill>
                  <a:srgbClr val="4495A2"/>
                </a:solidFill>
              </a:rPr>
              <a:t>USE CASE:</a:t>
            </a:r>
            <a:endParaRPr sz="2400" dirty="0">
              <a:solidFill>
                <a:srgbClr val="4495A2"/>
              </a:solidFill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7135152" y="152133"/>
            <a:ext cx="5043054" cy="6424423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4495A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DEPENDENCIES: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b="1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95A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4495A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SHOWSTOPPERS 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1" dirty="0">
                <a:solidFill>
                  <a:srgbClr val="4495A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</a:p>
          <a:p>
            <a:pPr marL="342900" indent="-342900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Our standout feature </a:t>
            </a:r>
            <a:r>
              <a:rPr lang="en-US" sz="2000" i="0" dirty="0">
                <a:solidFill>
                  <a:schemeClr val="tx1"/>
                </a:solidFill>
                <a:effectLst/>
                <a:latin typeface="Söhne"/>
              </a:rPr>
              <a:t>- </a:t>
            </a:r>
            <a:r>
              <a:rPr lang="en-US" sz="2000" i="0" dirty="0">
                <a:solidFill>
                  <a:srgbClr val="00B0F0"/>
                </a:solidFill>
                <a:effectLst/>
                <a:latin typeface="Söhne"/>
              </a:rPr>
              <a:t>a multilingual AI-Bot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that accepts 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voice inputs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, simplifying complaint submissions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sz="1600" dirty="0"/>
          </a:p>
          <a:p>
            <a:pPr marL="342900" indent="-342900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600" dirty="0"/>
          </a:p>
          <a:p>
            <a:pPr marL="342900" indent="-342900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Dedicated dashboards for each department streamline complaint management, 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minimizing confusion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and optimizing efficiency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en-US" sz="1600" dirty="0"/>
              <a:t>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 lang="en-US" dirty="0"/>
          </a:p>
        </p:txBody>
      </p:sp>
      <p:pic>
        <p:nvPicPr>
          <p:cNvPr id="2" name="Picture 1" descr="A logo for a cloud company&#10;&#10;Description automatically generated">
            <a:extLst>
              <a:ext uri="{FF2B5EF4-FFF2-40B4-BE49-F238E27FC236}">
                <a16:creationId xmlns:a16="http://schemas.microsoft.com/office/drawing/2014/main" id="{5327B1DB-D15B-AFB2-3926-62199A77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4" y="804268"/>
            <a:ext cx="1475514" cy="940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3DEEB8-60A9-10C1-70FF-749277C72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07" y="800914"/>
            <a:ext cx="1007766" cy="971172"/>
          </a:xfrm>
          <a:prstGeom prst="rect">
            <a:avLst/>
          </a:prstGeom>
        </p:spPr>
      </p:pic>
      <p:pic>
        <p:nvPicPr>
          <p:cNvPr id="4" name="Picture 3" descr="Google Dialogflow - VESOLV">
            <a:extLst>
              <a:ext uri="{FF2B5EF4-FFF2-40B4-BE49-F238E27FC236}">
                <a16:creationId xmlns:a16="http://schemas.microsoft.com/office/drawing/2014/main" id="{2E2B190B-6D77-D18D-436C-D5F045423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00" r="22000" b="13754"/>
          <a:stretch/>
        </p:blipFill>
        <p:spPr>
          <a:xfrm>
            <a:off x="8981089" y="1838652"/>
            <a:ext cx="1079592" cy="987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35654-5A1B-4310-B120-77F6FA2435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34" t="4055" r="26308" b="22000"/>
          <a:stretch/>
        </p:blipFill>
        <p:spPr>
          <a:xfrm>
            <a:off x="0" y="855930"/>
            <a:ext cx="2921932" cy="514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A5856-10B5-387B-7103-5BEB8BC27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10" y="1080361"/>
            <a:ext cx="437201" cy="388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3B84F-87AE-ABCC-D88A-CB782611E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777" y="1892301"/>
            <a:ext cx="4031494" cy="209568"/>
          </a:xfrm>
          <a:prstGeom prst="rect">
            <a:avLst/>
          </a:prstGeom>
        </p:spPr>
      </p:pic>
      <p:pic>
        <p:nvPicPr>
          <p:cNvPr id="18" name="Picture Placeholder 2">
            <a:extLst>
              <a:ext uri="{FF2B5EF4-FFF2-40B4-BE49-F238E27FC236}">
                <a16:creationId xmlns:a16="http://schemas.microsoft.com/office/drawing/2014/main" id="{6E5AC874-18A4-85F8-88F4-93D31469C6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51" t="1571" r="12686" b="2140"/>
          <a:stretch/>
        </p:blipFill>
        <p:spPr>
          <a:xfrm>
            <a:off x="2948772" y="932619"/>
            <a:ext cx="3906528" cy="534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D083DD-6040-0550-5ADF-884600539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552186" y="2889882"/>
            <a:ext cx="663243" cy="663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9B1CA7-0532-5D3E-F034-04637EBFF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935027">
            <a:off x="406334" y="1076815"/>
            <a:ext cx="479227" cy="479227"/>
          </a:xfrm>
          <a:prstGeom prst="rect">
            <a:avLst/>
          </a:prstGeom>
        </p:spPr>
      </p:pic>
      <p:pic>
        <p:nvPicPr>
          <p:cNvPr id="1026" name="Picture 2" descr="Sentiment Analysis — using NLTK Vader | by Skillcate AI | Medium">
            <a:extLst>
              <a:ext uri="{FF2B5EF4-FFF2-40B4-BE49-F238E27FC236}">
                <a16:creationId xmlns:a16="http://schemas.microsoft.com/office/drawing/2014/main" id="{D92BB98A-2F38-0996-90B8-74AAA483D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67" y="1930326"/>
            <a:ext cx="1823299" cy="9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9B2A3B-7CB3-93D4-4376-9F45D91ED97C}"/>
              </a:ext>
            </a:extLst>
          </p:cNvPr>
          <p:cNvCxnSpPr>
            <a:cxnSpLocks/>
          </p:cNvCxnSpPr>
          <p:nvPr/>
        </p:nvCxnSpPr>
        <p:spPr>
          <a:xfrm flipH="1" flipV="1">
            <a:off x="7056582" y="0"/>
            <a:ext cx="7857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q"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 dirty="0">
                <a:solidFill>
                  <a:srgbClr val="5D7C3F"/>
                </a:solidFill>
              </a:rPr>
              <a:t>Team Leader Name: AADARSH SONI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IN" sz="1400" b="1" dirty="0">
                <a:solidFill>
                  <a:srgbClr val="5D7C3F"/>
                </a:solidFill>
              </a:rPr>
              <a:t>TALENT JAIN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IN" sz="1400" b="1" dirty="0">
                <a:solidFill>
                  <a:srgbClr val="5D7C3F"/>
                </a:solidFill>
              </a:rPr>
              <a:t>SIDDHARTH MENARIA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IN" sz="1400" b="1" dirty="0">
                <a:solidFill>
                  <a:srgbClr val="5D7C3F"/>
                </a:solidFill>
              </a:rPr>
              <a:t>GAURAVI NEGI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IN" sz="1400" b="1" dirty="0">
                <a:solidFill>
                  <a:srgbClr val="5D7C3F"/>
                </a:solidFill>
              </a:rPr>
              <a:t>SHACHI JAIN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IN" sz="1400" b="1" dirty="0">
                <a:solidFill>
                  <a:srgbClr val="5D7C3F"/>
                </a:solidFill>
              </a:rPr>
              <a:t>MITALI PALIWAL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/>
              <a:t>Branch : BTECH		Stream : CSE			Year : II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504</Words>
  <Application>Microsoft Office PowerPoint</Application>
  <PresentationFormat>Widescreen</PresentationFormat>
  <Paragraphs>96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Noto Sans Symbols</vt:lpstr>
      <vt:lpstr>Franklin Gothic</vt:lpstr>
      <vt:lpstr>Söhne</vt:lpstr>
      <vt:lpstr>Libre Franklin</vt:lpstr>
      <vt:lpstr>Arial</vt:lpstr>
      <vt:lpstr>Calibri</vt:lpstr>
      <vt:lpstr>Wingdings</vt:lpstr>
      <vt:lpstr>Theme1</vt:lpstr>
      <vt:lpstr>Basic Details of the Team and Problem Statement</vt:lpstr>
      <vt:lpstr>Idea/Approach Details</vt:lpstr>
      <vt:lpstr>Web Application</vt:lpstr>
      <vt:lpstr>USE CASE: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aadarsh soni</cp:lastModifiedBy>
  <cp:revision>10</cp:revision>
  <dcterms:created xsi:type="dcterms:W3CDTF">2022-02-11T07:14:46Z</dcterms:created>
  <dcterms:modified xsi:type="dcterms:W3CDTF">2023-10-09T07:42:32Z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